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47734-F6FB-4E23-BD81-6688A906B6B1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2A3FCAA-9340-428C-9D51-A9EB0D2EF6A6}">
      <dgm:prSet/>
      <dgm:spPr/>
      <dgm:t>
        <a:bodyPr/>
        <a:lstStyle/>
        <a:p>
          <a:r>
            <a:rPr lang="pl-PL"/>
            <a:t>Wysoka dokładność dzięki agregacji wielu modeli</a:t>
          </a:r>
          <a:endParaRPr lang="en-US"/>
        </a:p>
      </dgm:t>
    </dgm:pt>
    <dgm:pt modelId="{3E14F61E-25DF-4F7D-9558-FEA48BE78FD6}" type="parTrans" cxnId="{6E70A2F8-741B-4BB0-B261-A0773D18C6BF}">
      <dgm:prSet/>
      <dgm:spPr/>
      <dgm:t>
        <a:bodyPr/>
        <a:lstStyle/>
        <a:p>
          <a:endParaRPr lang="en-US"/>
        </a:p>
      </dgm:t>
    </dgm:pt>
    <dgm:pt modelId="{5E990A36-E560-4931-97B2-8EC5CF6AC192}" type="sibTrans" cxnId="{6E70A2F8-741B-4BB0-B261-A0773D18C6BF}">
      <dgm:prSet/>
      <dgm:spPr/>
      <dgm:t>
        <a:bodyPr/>
        <a:lstStyle/>
        <a:p>
          <a:endParaRPr lang="en-US"/>
        </a:p>
      </dgm:t>
    </dgm:pt>
    <dgm:pt modelId="{20147649-300C-45DA-94A6-C850D32FDA98}">
      <dgm:prSet/>
      <dgm:spPr/>
      <dgm:t>
        <a:bodyPr/>
        <a:lstStyle/>
        <a:p>
          <a:r>
            <a:rPr lang="en-GB"/>
            <a:t>Odporność na przeuczenie (overfitting</a:t>
          </a:r>
          <a:r>
            <a:rPr lang="pl-PL"/>
            <a:t>)</a:t>
          </a:r>
          <a:endParaRPr lang="en-US"/>
        </a:p>
      </dgm:t>
    </dgm:pt>
    <dgm:pt modelId="{58386D3C-F8D7-4036-98D6-3F9279F46890}" type="parTrans" cxnId="{043409D9-A57C-4DFC-B753-D3940EF94119}">
      <dgm:prSet/>
      <dgm:spPr/>
      <dgm:t>
        <a:bodyPr/>
        <a:lstStyle/>
        <a:p>
          <a:endParaRPr lang="en-US"/>
        </a:p>
      </dgm:t>
    </dgm:pt>
    <dgm:pt modelId="{7F0EA070-8470-4F96-A8F4-DE139BDBB2C7}" type="sibTrans" cxnId="{043409D9-A57C-4DFC-B753-D3940EF94119}">
      <dgm:prSet/>
      <dgm:spPr/>
      <dgm:t>
        <a:bodyPr/>
        <a:lstStyle/>
        <a:p>
          <a:endParaRPr lang="en-US"/>
        </a:p>
      </dgm:t>
    </dgm:pt>
    <dgm:pt modelId="{7A86BC1C-F840-4461-926A-7DFD5E2DFF14}">
      <dgm:prSet/>
      <dgm:spPr/>
      <dgm:t>
        <a:bodyPr/>
        <a:lstStyle/>
        <a:p>
          <a:r>
            <a:rPr lang="pl-PL"/>
            <a:t>Dobre działanie na danych z brakującymi wartościami</a:t>
          </a:r>
          <a:endParaRPr lang="en-US"/>
        </a:p>
      </dgm:t>
    </dgm:pt>
    <dgm:pt modelId="{E8153D58-E633-4B9C-B033-7968BAE65E6E}" type="parTrans" cxnId="{98015AD7-1508-45E9-9DE8-A16EE67EF6D5}">
      <dgm:prSet/>
      <dgm:spPr/>
      <dgm:t>
        <a:bodyPr/>
        <a:lstStyle/>
        <a:p>
          <a:endParaRPr lang="en-US"/>
        </a:p>
      </dgm:t>
    </dgm:pt>
    <dgm:pt modelId="{8331E943-B131-48C2-8516-5A7852CFE441}" type="sibTrans" cxnId="{98015AD7-1508-45E9-9DE8-A16EE67EF6D5}">
      <dgm:prSet/>
      <dgm:spPr/>
      <dgm:t>
        <a:bodyPr/>
        <a:lstStyle/>
        <a:p>
          <a:endParaRPr lang="en-US"/>
        </a:p>
      </dgm:t>
    </dgm:pt>
    <dgm:pt modelId="{2FF50A2D-C7A5-41CD-813C-5AF92B782639}">
      <dgm:prSet/>
      <dgm:spPr/>
      <dgm:t>
        <a:bodyPr/>
        <a:lstStyle/>
        <a:p>
          <a:r>
            <a:rPr lang="pl-PL"/>
            <a:t>Możliwość oceny istotności cech (feature importance)</a:t>
          </a:r>
          <a:endParaRPr lang="en-US"/>
        </a:p>
      </dgm:t>
    </dgm:pt>
    <dgm:pt modelId="{60B037C0-5F2D-4C28-BD6C-6C17F9A3ED0C}" type="parTrans" cxnId="{91ADC54B-BEC9-4E3A-AF62-D69BBD04E63C}">
      <dgm:prSet/>
      <dgm:spPr/>
      <dgm:t>
        <a:bodyPr/>
        <a:lstStyle/>
        <a:p>
          <a:endParaRPr lang="en-US"/>
        </a:p>
      </dgm:t>
    </dgm:pt>
    <dgm:pt modelId="{78AC40D7-2460-41C9-AB1E-11AE4DF6B515}" type="sibTrans" cxnId="{91ADC54B-BEC9-4E3A-AF62-D69BBD04E63C}">
      <dgm:prSet/>
      <dgm:spPr/>
      <dgm:t>
        <a:bodyPr/>
        <a:lstStyle/>
        <a:p>
          <a:endParaRPr lang="en-US"/>
        </a:p>
      </dgm:t>
    </dgm:pt>
    <dgm:pt modelId="{38211829-C33C-4881-868B-4C3B8EDFC4C2}" type="pres">
      <dgm:prSet presAssocID="{37547734-F6FB-4E23-BD81-6688A906B6B1}" presName="outerComposite" presStyleCnt="0">
        <dgm:presLayoutVars>
          <dgm:chMax val="5"/>
          <dgm:dir/>
          <dgm:resizeHandles val="exact"/>
        </dgm:presLayoutVars>
      </dgm:prSet>
      <dgm:spPr/>
    </dgm:pt>
    <dgm:pt modelId="{528DF768-F201-4C47-B921-5DCA27386932}" type="pres">
      <dgm:prSet presAssocID="{37547734-F6FB-4E23-BD81-6688A906B6B1}" presName="dummyMaxCanvas" presStyleCnt="0">
        <dgm:presLayoutVars/>
      </dgm:prSet>
      <dgm:spPr/>
    </dgm:pt>
    <dgm:pt modelId="{4F357EEB-A3B4-4CD8-965A-B368EDB1A6D4}" type="pres">
      <dgm:prSet presAssocID="{37547734-F6FB-4E23-BD81-6688A906B6B1}" presName="FourNodes_1" presStyleLbl="node1" presStyleIdx="0" presStyleCnt="4">
        <dgm:presLayoutVars>
          <dgm:bulletEnabled val="1"/>
        </dgm:presLayoutVars>
      </dgm:prSet>
      <dgm:spPr/>
    </dgm:pt>
    <dgm:pt modelId="{D99752CC-EA38-46E1-88C8-C90054B6EDB9}" type="pres">
      <dgm:prSet presAssocID="{37547734-F6FB-4E23-BD81-6688A906B6B1}" presName="FourNodes_2" presStyleLbl="node1" presStyleIdx="1" presStyleCnt="4">
        <dgm:presLayoutVars>
          <dgm:bulletEnabled val="1"/>
        </dgm:presLayoutVars>
      </dgm:prSet>
      <dgm:spPr/>
    </dgm:pt>
    <dgm:pt modelId="{7C00F11E-07AD-40B0-92E1-9F1F23402D8A}" type="pres">
      <dgm:prSet presAssocID="{37547734-F6FB-4E23-BD81-6688A906B6B1}" presName="FourNodes_3" presStyleLbl="node1" presStyleIdx="2" presStyleCnt="4">
        <dgm:presLayoutVars>
          <dgm:bulletEnabled val="1"/>
        </dgm:presLayoutVars>
      </dgm:prSet>
      <dgm:spPr/>
    </dgm:pt>
    <dgm:pt modelId="{1AFD3838-3AD5-409B-8B94-F0F95D24C79D}" type="pres">
      <dgm:prSet presAssocID="{37547734-F6FB-4E23-BD81-6688A906B6B1}" presName="FourNodes_4" presStyleLbl="node1" presStyleIdx="3" presStyleCnt="4">
        <dgm:presLayoutVars>
          <dgm:bulletEnabled val="1"/>
        </dgm:presLayoutVars>
      </dgm:prSet>
      <dgm:spPr/>
    </dgm:pt>
    <dgm:pt modelId="{B6EB6AC2-2CD3-416D-BC89-A34DD49BBA76}" type="pres">
      <dgm:prSet presAssocID="{37547734-F6FB-4E23-BD81-6688A906B6B1}" presName="FourConn_1-2" presStyleLbl="fgAccFollowNode1" presStyleIdx="0" presStyleCnt="3">
        <dgm:presLayoutVars>
          <dgm:bulletEnabled val="1"/>
        </dgm:presLayoutVars>
      </dgm:prSet>
      <dgm:spPr/>
    </dgm:pt>
    <dgm:pt modelId="{0737E72B-0F19-462F-8E8B-D4865119CE3A}" type="pres">
      <dgm:prSet presAssocID="{37547734-F6FB-4E23-BD81-6688A906B6B1}" presName="FourConn_2-3" presStyleLbl="fgAccFollowNode1" presStyleIdx="1" presStyleCnt="3">
        <dgm:presLayoutVars>
          <dgm:bulletEnabled val="1"/>
        </dgm:presLayoutVars>
      </dgm:prSet>
      <dgm:spPr/>
    </dgm:pt>
    <dgm:pt modelId="{37178031-5275-4648-AEFD-182C71AB2592}" type="pres">
      <dgm:prSet presAssocID="{37547734-F6FB-4E23-BD81-6688A906B6B1}" presName="FourConn_3-4" presStyleLbl="fgAccFollowNode1" presStyleIdx="2" presStyleCnt="3">
        <dgm:presLayoutVars>
          <dgm:bulletEnabled val="1"/>
        </dgm:presLayoutVars>
      </dgm:prSet>
      <dgm:spPr/>
    </dgm:pt>
    <dgm:pt modelId="{142869E0-903A-4237-BE98-34DD71CB40C8}" type="pres">
      <dgm:prSet presAssocID="{37547734-F6FB-4E23-BD81-6688A906B6B1}" presName="FourNodes_1_text" presStyleLbl="node1" presStyleIdx="3" presStyleCnt="4">
        <dgm:presLayoutVars>
          <dgm:bulletEnabled val="1"/>
        </dgm:presLayoutVars>
      </dgm:prSet>
      <dgm:spPr/>
    </dgm:pt>
    <dgm:pt modelId="{0FC8DFDB-38F9-4F3F-A1F7-374D74B59827}" type="pres">
      <dgm:prSet presAssocID="{37547734-F6FB-4E23-BD81-6688A906B6B1}" presName="FourNodes_2_text" presStyleLbl="node1" presStyleIdx="3" presStyleCnt="4">
        <dgm:presLayoutVars>
          <dgm:bulletEnabled val="1"/>
        </dgm:presLayoutVars>
      </dgm:prSet>
      <dgm:spPr/>
    </dgm:pt>
    <dgm:pt modelId="{C3E2E588-C7A0-4D8E-BFA1-F113086ACBBC}" type="pres">
      <dgm:prSet presAssocID="{37547734-F6FB-4E23-BD81-6688A906B6B1}" presName="FourNodes_3_text" presStyleLbl="node1" presStyleIdx="3" presStyleCnt="4">
        <dgm:presLayoutVars>
          <dgm:bulletEnabled val="1"/>
        </dgm:presLayoutVars>
      </dgm:prSet>
      <dgm:spPr/>
    </dgm:pt>
    <dgm:pt modelId="{067DB811-A7FE-4719-92EE-BFAE3928854A}" type="pres">
      <dgm:prSet presAssocID="{37547734-F6FB-4E23-BD81-6688A906B6B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28A390B-8F39-4D04-A0FD-628BE6D019A3}" type="presOf" srcId="{20147649-300C-45DA-94A6-C850D32FDA98}" destId="{0FC8DFDB-38F9-4F3F-A1F7-374D74B59827}" srcOrd="1" destOrd="0" presId="urn:microsoft.com/office/officeart/2005/8/layout/vProcess5"/>
    <dgm:cxn modelId="{2B11600C-8109-4ED2-AE9A-AE6AB99863A7}" type="presOf" srcId="{E2A3FCAA-9340-428C-9D51-A9EB0D2EF6A6}" destId="{142869E0-903A-4237-BE98-34DD71CB40C8}" srcOrd="1" destOrd="0" presId="urn:microsoft.com/office/officeart/2005/8/layout/vProcess5"/>
    <dgm:cxn modelId="{B3CB7D3F-E0FF-42D4-A684-D71D19760E0B}" type="presOf" srcId="{5E990A36-E560-4931-97B2-8EC5CF6AC192}" destId="{B6EB6AC2-2CD3-416D-BC89-A34DD49BBA76}" srcOrd="0" destOrd="0" presId="urn:microsoft.com/office/officeart/2005/8/layout/vProcess5"/>
    <dgm:cxn modelId="{758DF33F-02FD-4B20-932B-0E1913A6AAE7}" type="presOf" srcId="{7A86BC1C-F840-4461-926A-7DFD5E2DFF14}" destId="{C3E2E588-C7A0-4D8E-BFA1-F113086ACBBC}" srcOrd="1" destOrd="0" presId="urn:microsoft.com/office/officeart/2005/8/layout/vProcess5"/>
    <dgm:cxn modelId="{D212C65D-32AB-4B6D-A829-FF83E4D57A15}" type="presOf" srcId="{37547734-F6FB-4E23-BD81-6688A906B6B1}" destId="{38211829-C33C-4881-868B-4C3B8EDFC4C2}" srcOrd="0" destOrd="0" presId="urn:microsoft.com/office/officeart/2005/8/layout/vProcess5"/>
    <dgm:cxn modelId="{90B45667-990D-4245-8D8F-ACC01FBF8A27}" type="presOf" srcId="{E2A3FCAA-9340-428C-9D51-A9EB0D2EF6A6}" destId="{4F357EEB-A3B4-4CD8-965A-B368EDB1A6D4}" srcOrd="0" destOrd="0" presId="urn:microsoft.com/office/officeart/2005/8/layout/vProcess5"/>
    <dgm:cxn modelId="{A5311D6B-4B86-40E3-93E1-1B6CD3DB6A88}" type="presOf" srcId="{7F0EA070-8470-4F96-A8F4-DE139BDBB2C7}" destId="{0737E72B-0F19-462F-8E8B-D4865119CE3A}" srcOrd="0" destOrd="0" presId="urn:microsoft.com/office/officeart/2005/8/layout/vProcess5"/>
    <dgm:cxn modelId="{91ADC54B-BEC9-4E3A-AF62-D69BBD04E63C}" srcId="{37547734-F6FB-4E23-BD81-6688A906B6B1}" destId="{2FF50A2D-C7A5-41CD-813C-5AF92B782639}" srcOrd="3" destOrd="0" parTransId="{60B037C0-5F2D-4C28-BD6C-6C17F9A3ED0C}" sibTransId="{78AC40D7-2460-41C9-AB1E-11AE4DF6B515}"/>
    <dgm:cxn modelId="{EFD0EBA7-DA4C-4617-AF5F-506CFD6F5BEA}" type="presOf" srcId="{2FF50A2D-C7A5-41CD-813C-5AF92B782639}" destId="{1AFD3838-3AD5-409B-8B94-F0F95D24C79D}" srcOrd="0" destOrd="0" presId="urn:microsoft.com/office/officeart/2005/8/layout/vProcess5"/>
    <dgm:cxn modelId="{C75D32C0-C465-42AE-8B20-1D427E0181E9}" type="presOf" srcId="{7A86BC1C-F840-4461-926A-7DFD5E2DFF14}" destId="{7C00F11E-07AD-40B0-92E1-9F1F23402D8A}" srcOrd="0" destOrd="0" presId="urn:microsoft.com/office/officeart/2005/8/layout/vProcess5"/>
    <dgm:cxn modelId="{3C21D1C0-C813-4B75-BDAF-FD9B6CC5CF3C}" type="presOf" srcId="{8331E943-B131-48C2-8516-5A7852CFE441}" destId="{37178031-5275-4648-AEFD-182C71AB2592}" srcOrd="0" destOrd="0" presId="urn:microsoft.com/office/officeart/2005/8/layout/vProcess5"/>
    <dgm:cxn modelId="{BDA495C7-0DFD-4051-990A-23F642002588}" type="presOf" srcId="{20147649-300C-45DA-94A6-C850D32FDA98}" destId="{D99752CC-EA38-46E1-88C8-C90054B6EDB9}" srcOrd="0" destOrd="0" presId="urn:microsoft.com/office/officeart/2005/8/layout/vProcess5"/>
    <dgm:cxn modelId="{98015AD7-1508-45E9-9DE8-A16EE67EF6D5}" srcId="{37547734-F6FB-4E23-BD81-6688A906B6B1}" destId="{7A86BC1C-F840-4461-926A-7DFD5E2DFF14}" srcOrd="2" destOrd="0" parTransId="{E8153D58-E633-4B9C-B033-7968BAE65E6E}" sibTransId="{8331E943-B131-48C2-8516-5A7852CFE441}"/>
    <dgm:cxn modelId="{043409D9-A57C-4DFC-B753-D3940EF94119}" srcId="{37547734-F6FB-4E23-BD81-6688A906B6B1}" destId="{20147649-300C-45DA-94A6-C850D32FDA98}" srcOrd="1" destOrd="0" parTransId="{58386D3C-F8D7-4036-98D6-3F9279F46890}" sibTransId="{7F0EA070-8470-4F96-A8F4-DE139BDBB2C7}"/>
    <dgm:cxn modelId="{972B1DE5-1D79-4657-B247-45DF9A6ABD65}" type="presOf" srcId="{2FF50A2D-C7A5-41CD-813C-5AF92B782639}" destId="{067DB811-A7FE-4719-92EE-BFAE3928854A}" srcOrd="1" destOrd="0" presId="urn:microsoft.com/office/officeart/2005/8/layout/vProcess5"/>
    <dgm:cxn modelId="{6E70A2F8-741B-4BB0-B261-A0773D18C6BF}" srcId="{37547734-F6FB-4E23-BD81-6688A906B6B1}" destId="{E2A3FCAA-9340-428C-9D51-A9EB0D2EF6A6}" srcOrd="0" destOrd="0" parTransId="{3E14F61E-25DF-4F7D-9558-FEA48BE78FD6}" sibTransId="{5E990A36-E560-4931-97B2-8EC5CF6AC192}"/>
    <dgm:cxn modelId="{737708FB-EA84-4104-A3B4-F839C3CBA7C8}" type="presParOf" srcId="{38211829-C33C-4881-868B-4C3B8EDFC4C2}" destId="{528DF768-F201-4C47-B921-5DCA27386932}" srcOrd="0" destOrd="0" presId="urn:microsoft.com/office/officeart/2005/8/layout/vProcess5"/>
    <dgm:cxn modelId="{8505C13D-F0D8-4BD7-8E70-5E6C91031B61}" type="presParOf" srcId="{38211829-C33C-4881-868B-4C3B8EDFC4C2}" destId="{4F357EEB-A3B4-4CD8-965A-B368EDB1A6D4}" srcOrd="1" destOrd="0" presId="urn:microsoft.com/office/officeart/2005/8/layout/vProcess5"/>
    <dgm:cxn modelId="{E8E55C4B-9E24-404E-96A0-1314A1F8F077}" type="presParOf" srcId="{38211829-C33C-4881-868B-4C3B8EDFC4C2}" destId="{D99752CC-EA38-46E1-88C8-C90054B6EDB9}" srcOrd="2" destOrd="0" presId="urn:microsoft.com/office/officeart/2005/8/layout/vProcess5"/>
    <dgm:cxn modelId="{0C7B06CF-E5DD-4F1E-BC1A-AD8B080E5A7E}" type="presParOf" srcId="{38211829-C33C-4881-868B-4C3B8EDFC4C2}" destId="{7C00F11E-07AD-40B0-92E1-9F1F23402D8A}" srcOrd="3" destOrd="0" presId="urn:microsoft.com/office/officeart/2005/8/layout/vProcess5"/>
    <dgm:cxn modelId="{34CD54CE-C64F-4910-8B66-D172248DA637}" type="presParOf" srcId="{38211829-C33C-4881-868B-4C3B8EDFC4C2}" destId="{1AFD3838-3AD5-409B-8B94-F0F95D24C79D}" srcOrd="4" destOrd="0" presId="urn:microsoft.com/office/officeart/2005/8/layout/vProcess5"/>
    <dgm:cxn modelId="{317BDD43-761E-448C-A4A9-4E0147A779D4}" type="presParOf" srcId="{38211829-C33C-4881-868B-4C3B8EDFC4C2}" destId="{B6EB6AC2-2CD3-416D-BC89-A34DD49BBA76}" srcOrd="5" destOrd="0" presId="urn:microsoft.com/office/officeart/2005/8/layout/vProcess5"/>
    <dgm:cxn modelId="{05407511-AB5C-442E-8784-C722F1628CEE}" type="presParOf" srcId="{38211829-C33C-4881-868B-4C3B8EDFC4C2}" destId="{0737E72B-0F19-462F-8E8B-D4865119CE3A}" srcOrd="6" destOrd="0" presId="urn:microsoft.com/office/officeart/2005/8/layout/vProcess5"/>
    <dgm:cxn modelId="{FE105F03-B8F1-4A1A-889C-F13521C2640B}" type="presParOf" srcId="{38211829-C33C-4881-868B-4C3B8EDFC4C2}" destId="{37178031-5275-4648-AEFD-182C71AB2592}" srcOrd="7" destOrd="0" presId="urn:microsoft.com/office/officeart/2005/8/layout/vProcess5"/>
    <dgm:cxn modelId="{4337EF2B-E0A8-454F-976B-DA9E36C6F5C9}" type="presParOf" srcId="{38211829-C33C-4881-868B-4C3B8EDFC4C2}" destId="{142869E0-903A-4237-BE98-34DD71CB40C8}" srcOrd="8" destOrd="0" presId="urn:microsoft.com/office/officeart/2005/8/layout/vProcess5"/>
    <dgm:cxn modelId="{918CC448-9707-49AE-B53F-EED2549A12FB}" type="presParOf" srcId="{38211829-C33C-4881-868B-4C3B8EDFC4C2}" destId="{0FC8DFDB-38F9-4F3F-A1F7-374D74B59827}" srcOrd="9" destOrd="0" presId="urn:microsoft.com/office/officeart/2005/8/layout/vProcess5"/>
    <dgm:cxn modelId="{0C2DBA36-EE2F-4EE5-A090-CC8CBF36ED94}" type="presParOf" srcId="{38211829-C33C-4881-868B-4C3B8EDFC4C2}" destId="{C3E2E588-C7A0-4D8E-BFA1-F113086ACBBC}" srcOrd="10" destOrd="0" presId="urn:microsoft.com/office/officeart/2005/8/layout/vProcess5"/>
    <dgm:cxn modelId="{D7BABE71-C704-4589-A456-4F081169D7C4}" type="presParOf" srcId="{38211829-C33C-4881-868B-4C3B8EDFC4C2}" destId="{067DB811-A7FE-4719-92EE-BFAE3928854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81E88-9419-40DB-A433-97F16699672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7C4299E-1EA8-48F1-B8D0-4B99006F5A26}">
      <dgm:prSet/>
      <dgm:spPr/>
      <dgm:t>
        <a:bodyPr/>
        <a:lstStyle/>
        <a:p>
          <a:r>
            <a:rPr lang="pl-PL" dirty="0"/>
            <a:t>Duża złożoność obliczeniowa i pamięciowa</a:t>
          </a:r>
          <a:endParaRPr lang="en-US" dirty="0"/>
        </a:p>
      </dgm:t>
    </dgm:pt>
    <dgm:pt modelId="{57950313-82A3-485A-9F32-B6CCC26350CB}" type="parTrans" cxnId="{0809BDEE-CB8D-4623-BAC8-E6311EBC6700}">
      <dgm:prSet/>
      <dgm:spPr/>
      <dgm:t>
        <a:bodyPr/>
        <a:lstStyle/>
        <a:p>
          <a:endParaRPr lang="en-US"/>
        </a:p>
      </dgm:t>
    </dgm:pt>
    <dgm:pt modelId="{F9429E34-32F1-451D-ADDB-22D245DC971D}" type="sibTrans" cxnId="{0809BDEE-CB8D-4623-BAC8-E6311EBC6700}">
      <dgm:prSet/>
      <dgm:spPr/>
      <dgm:t>
        <a:bodyPr/>
        <a:lstStyle/>
        <a:p>
          <a:endParaRPr lang="en-US"/>
        </a:p>
      </dgm:t>
    </dgm:pt>
    <dgm:pt modelId="{C4E92F5E-6B47-4A7D-87E0-494170ECCF2F}">
      <dgm:prSet/>
      <dgm:spPr/>
      <dgm:t>
        <a:bodyPr/>
        <a:lstStyle/>
        <a:p>
          <a:r>
            <a:rPr lang="pl-PL"/>
            <a:t>Utrata interpretowalności w porównaniu z pojedynczym drzewem decyzyjnym</a:t>
          </a:r>
          <a:endParaRPr lang="en-US"/>
        </a:p>
      </dgm:t>
    </dgm:pt>
    <dgm:pt modelId="{3444D689-0191-4A25-89F8-066EB3321A86}" type="parTrans" cxnId="{A414F038-98DE-4BC3-94EB-2079E49ABACE}">
      <dgm:prSet/>
      <dgm:spPr/>
      <dgm:t>
        <a:bodyPr/>
        <a:lstStyle/>
        <a:p>
          <a:endParaRPr lang="en-US"/>
        </a:p>
      </dgm:t>
    </dgm:pt>
    <dgm:pt modelId="{D6239BD1-A06D-403C-96C7-454698CF4BA0}" type="sibTrans" cxnId="{A414F038-98DE-4BC3-94EB-2079E49ABACE}">
      <dgm:prSet/>
      <dgm:spPr/>
      <dgm:t>
        <a:bodyPr/>
        <a:lstStyle/>
        <a:p>
          <a:endParaRPr lang="en-US"/>
        </a:p>
      </dgm:t>
    </dgm:pt>
    <dgm:pt modelId="{D6362A36-9AD7-4D2C-A6E9-811DDB0A7BC4}">
      <dgm:prSet/>
      <dgm:spPr/>
      <dgm:t>
        <a:bodyPr/>
        <a:lstStyle/>
        <a:p>
          <a:r>
            <a:rPr lang="pl-PL"/>
            <a:t>Potrzeba dostrojenia parametrów (np. liczby drzew)</a:t>
          </a:r>
          <a:endParaRPr lang="en-US"/>
        </a:p>
      </dgm:t>
    </dgm:pt>
    <dgm:pt modelId="{9897F277-FAE9-4085-A2E1-7D782397E7CB}" type="parTrans" cxnId="{C14598BC-477B-4A55-99AB-E62AD0512426}">
      <dgm:prSet/>
      <dgm:spPr/>
      <dgm:t>
        <a:bodyPr/>
        <a:lstStyle/>
        <a:p>
          <a:endParaRPr lang="en-US"/>
        </a:p>
      </dgm:t>
    </dgm:pt>
    <dgm:pt modelId="{863F2B6C-10AA-43EC-9AA0-07C0C54F3A3D}" type="sibTrans" cxnId="{C14598BC-477B-4A55-99AB-E62AD0512426}">
      <dgm:prSet/>
      <dgm:spPr/>
      <dgm:t>
        <a:bodyPr/>
        <a:lstStyle/>
        <a:p>
          <a:endParaRPr lang="en-US"/>
        </a:p>
      </dgm:t>
    </dgm:pt>
    <dgm:pt modelId="{43530A73-129C-4C1E-8E46-D436BDCB2B2B}" type="pres">
      <dgm:prSet presAssocID="{DC081E88-9419-40DB-A433-97F166996720}" presName="linear" presStyleCnt="0">
        <dgm:presLayoutVars>
          <dgm:animLvl val="lvl"/>
          <dgm:resizeHandles val="exact"/>
        </dgm:presLayoutVars>
      </dgm:prSet>
      <dgm:spPr/>
    </dgm:pt>
    <dgm:pt modelId="{6E154FB1-8356-4DF7-B675-CFA571A820FD}" type="pres">
      <dgm:prSet presAssocID="{97C4299E-1EA8-48F1-B8D0-4B99006F5A2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A04ABB-A437-45C3-984E-70EC3EA2BE59}" type="pres">
      <dgm:prSet presAssocID="{F9429E34-32F1-451D-ADDB-22D245DC971D}" presName="spacer" presStyleCnt="0"/>
      <dgm:spPr/>
    </dgm:pt>
    <dgm:pt modelId="{579E9AD7-BCD2-4C45-9B68-C0148DAF07E8}" type="pres">
      <dgm:prSet presAssocID="{C4E92F5E-6B47-4A7D-87E0-494170ECCF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0BD46B-0745-4F89-A3C1-2929398EA5CE}" type="pres">
      <dgm:prSet presAssocID="{D6239BD1-A06D-403C-96C7-454698CF4BA0}" presName="spacer" presStyleCnt="0"/>
      <dgm:spPr/>
    </dgm:pt>
    <dgm:pt modelId="{E44B02A1-C4EE-4691-8451-D802E3D2931A}" type="pres">
      <dgm:prSet presAssocID="{D6362A36-9AD7-4D2C-A6E9-811DDB0A7BC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452EE0A-D4AD-464B-8E51-8CAABA92D567}" type="presOf" srcId="{D6362A36-9AD7-4D2C-A6E9-811DDB0A7BC4}" destId="{E44B02A1-C4EE-4691-8451-D802E3D2931A}" srcOrd="0" destOrd="0" presId="urn:microsoft.com/office/officeart/2005/8/layout/vList2"/>
    <dgm:cxn modelId="{A414F038-98DE-4BC3-94EB-2079E49ABACE}" srcId="{DC081E88-9419-40DB-A433-97F166996720}" destId="{C4E92F5E-6B47-4A7D-87E0-494170ECCF2F}" srcOrd="1" destOrd="0" parTransId="{3444D689-0191-4A25-89F8-066EB3321A86}" sibTransId="{D6239BD1-A06D-403C-96C7-454698CF4BA0}"/>
    <dgm:cxn modelId="{46F94B48-3515-4ABC-95FA-8162C525DE1C}" type="presOf" srcId="{C4E92F5E-6B47-4A7D-87E0-494170ECCF2F}" destId="{579E9AD7-BCD2-4C45-9B68-C0148DAF07E8}" srcOrd="0" destOrd="0" presId="urn:microsoft.com/office/officeart/2005/8/layout/vList2"/>
    <dgm:cxn modelId="{AA64F948-82AD-43B8-A17C-8E8733C71435}" type="presOf" srcId="{DC081E88-9419-40DB-A433-97F166996720}" destId="{43530A73-129C-4C1E-8E46-D436BDCB2B2B}" srcOrd="0" destOrd="0" presId="urn:microsoft.com/office/officeart/2005/8/layout/vList2"/>
    <dgm:cxn modelId="{C14598BC-477B-4A55-99AB-E62AD0512426}" srcId="{DC081E88-9419-40DB-A433-97F166996720}" destId="{D6362A36-9AD7-4D2C-A6E9-811DDB0A7BC4}" srcOrd="2" destOrd="0" parTransId="{9897F277-FAE9-4085-A2E1-7D782397E7CB}" sibTransId="{863F2B6C-10AA-43EC-9AA0-07C0C54F3A3D}"/>
    <dgm:cxn modelId="{7DB926D1-D453-4952-9A1F-C6D70790F50B}" type="presOf" srcId="{97C4299E-1EA8-48F1-B8D0-4B99006F5A26}" destId="{6E154FB1-8356-4DF7-B675-CFA571A820FD}" srcOrd="0" destOrd="0" presId="urn:microsoft.com/office/officeart/2005/8/layout/vList2"/>
    <dgm:cxn modelId="{0809BDEE-CB8D-4623-BAC8-E6311EBC6700}" srcId="{DC081E88-9419-40DB-A433-97F166996720}" destId="{97C4299E-1EA8-48F1-B8D0-4B99006F5A26}" srcOrd="0" destOrd="0" parTransId="{57950313-82A3-485A-9F32-B6CCC26350CB}" sibTransId="{F9429E34-32F1-451D-ADDB-22D245DC971D}"/>
    <dgm:cxn modelId="{417839FD-6A34-4BF6-A791-903CD442A12F}" type="presParOf" srcId="{43530A73-129C-4C1E-8E46-D436BDCB2B2B}" destId="{6E154FB1-8356-4DF7-B675-CFA571A820FD}" srcOrd="0" destOrd="0" presId="urn:microsoft.com/office/officeart/2005/8/layout/vList2"/>
    <dgm:cxn modelId="{9DBFAA1C-BA33-4757-9190-B55DC42A5471}" type="presParOf" srcId="{43530A73-129C-4C1E-8E46-D436BDCB2B2B}" destId="{E3A04ABB-A437-45C3-984E-70EC3EA2BE59}" srcOrd="1" destOrd="0" presId="urn:microsoft.com/office/officeart/2005/8/layout/vList2"/>
    <dgm:cxn modelId="{0A2DF787-F872-469C-B2E0-C69C34FA6DAF}" type="presParOf" srcId="{43530A73-129C-4C1E-8E46-D436BDCB2B2B}" destId="{579E9AD7-BCD2-4C45-9B68-C0148DAF07E8}" srcOrd="2" destOrd="0" presId="urn:microsoft.com/office/officeart/2005/8/layout/vList2"/>
    <dgm:cxn modelId="{8C4C0EE6-D889-4587-9E2E-B17D0B7847F4}" type="presParOf" srcId="{43530A73-129C-4C1E-8E46-D436BDCB2B2B}" destId="{1B0BD46B-0745-4F89-A3C1-2929398EA5CE}" srcOrd="3" destOrd="0" presId="urn:microsoft.com/office/officeart/2005/8/layout/vList2"/>
    <dgm:cxn modelId="{8488C9B0-7B5E-42A1-82D1-3A1CC8059509}" type="presParOf" srcId="{43530A73-129C-4C1E-8E46-D436BDCB2B2B}" destId="{E44B02A1-C4EE-4691-8451-D802E3D293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57EEB-A3B4-4CD8-965A-B368EDB1A6D4}">
      <dsp:nvSpPr>
        <dsp:cNvPr id="0" name=""/>
        <dsp:cNvSpPr/>
      </dsp:nvSpPr>
      <dsp:spPr>
        <a:xfrm>
          <a:off x="0" y="0"/>
          <a:ext cx="8268280" cy="894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Wysoka dokładność dzięki agregacji wielu modeli</a:t>
          </a:r>
          <a:endParaRPr lang="en-US" sz="2300" kern="1200"/>
        </a:p>
      </dsp:txBody>
      <dsp:txXfrm>
        <a:off x="26202" y="26202"/>
        <a:ext cx="7227326" cy="842210"/>
      </dsp:txXfrm>
    </dsp:sp>
    <dsp:sp modelId="{D99752CC-EA38-46E1-88C8-C90054B6EDB9}">
      <dsp:nvSpPr>
        <dsp:cNvPr id="0" name=""/>
        <dsp:cNvSpPr/>
      </dsp:nvSpPr>
      <dsp:spPr>
        <a:xfrm>
          <a:off x="692468" y="1057272"/>
          <a:ext cx="8268280" cy="894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Odporność na przeuczenie (overfitting</a:t>
          </a:r>
          <a:r>
            <a:rPr lang="pl-PL" sz="2300" kern="1200"/>
            <a:t>)</a:t>
          </a:r>
          <a:endParaRPr lang="en-US" sz="2300" kern="1200"/>
        </a:p>
      </dsp:txBody>
      <dsp:txXfrm>
        <a:off x="718670" y="1083474"/>
        <a:ext cx="6941907" cy="842210"/>
      </dsp:txXfrm>
    </dsp:sp>
    <dsp:sp modelId="{7C00F11E-07AD-40B0-92E1-9F1F23402D8A}">
      <dsp:nvSpPr>
        <dsp:cNvPr id="0" name=""/>
        <dsp:cNvSpPr/>
      </dsp:nvSpPr>
      <dsp:spPr>
        <a:xfrm>
          <a:off x="1374601" y="2114544"/>
          <a:ext cx="8268280" cy="894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Dobre działanie na danych z brakującymi wartościami</a:t>
          </a:r>
          <a:endParaRPr lang="en-US" sz="2300" kern="1200"/>
        </a:p>
      </dsp:txBody>
      <dsp:txXfrm>
        <a:off x="1400803" y="2140746"/>
        <a:ext cx="6952243" cy="842210"/>
      </dsp:txXfrm>
    </dsp:sp>
    <dsp:sp modelId="{1AFD3838-3AD5-409B-8B94-F0F95D24C79D}">
      <dsp:nvSpPr>
        <dsp:cNvPr id="0" name=""/>
        <dsp:cNvSpPr/>
      </dsp:nvSpPr>
      <dsp:spPr>
        <a:xfrm>
          <a:off x="2067069" y="3171816"/>
          <a:ext cx="8268280" cy="8946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Możliwość oceny istotności cech (feature importance)</a:t>
          </a:r>
          <a:endParaRPr lang="en-US" sz="2300" kern="1200"/>
        </a:p>
      </dsp:txBody>
      <dsp:txXfrm>
        <a:off x="2093271" y="3198018"/>
        <a:ext cx="6941907" cy="842210"/>
      </dsp:txXfrm>
    </dsp:sp>
    <dsp:sp modelId="{B6EB6AC2-2CD3-416D-BC89-A34DD49BBA76}">
      <dsp:nvSpPr>
        <dsp:cNvPr id="0" name=""/>
        <dsp:cNvSpPr/>
      </dsp:nvSpPr>
      <dsp:spPr>
        <a:xfrm>
          <a:off x="7686780" y="685193"/>
          <a:ext cx="581499" cy="58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817617" y="685193"/>
        <a:ext cx="319825" cy="437578"/>
      </dsp:txXfrm>
    </dsp:sp>
    <dsp:sp modelId="{0737E72B-0F19-462F-8E8B-D4865119CE3A}">
      <dsp:nvSpPr>
        <dsp:cNvPr id="0" name=""/>
        <dsp:cNvSpPr/>
      </dsp:nvSpPr>
      <dsp:spPr>
        <a:xfrm>
          <a:off x="8379248" y="1742465"/>
          <a:ext cx="581499" cy="58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510085" y="1742465"/>
        <a:ext cx="319825" cy="437578"/>
      </dsp:txXfrm>
    </dsp:sp>
    <dsp:sp modelId="{37178031-5275-4648-AEFD-182C71AB2592}">
      <dsp:nvSpPr>
        <dsp:cNvPr id="0" name=""/>
        <dsp:cNvSpPr/>
      </dsp:nvSpPr>
      <dsp:spPr>
        <a:xfrm>
          <a:off x="9061381" y="2799737"/>
          <a:ext cx="581499" cy="5814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192218" y="2799737"/>
        <a:ext cx="319825" cy="437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54FB1-8356-4DF7-B675-CFA571A820FD}">
      <dsp:nvSpPr>
        <dsp:cNvPr id="0" name=""/>
        <dsp:cNvSpPr/>
      </dsp:nvSpPr>
      <dsp:spPr>
        <a:xfrm>
          <a:off x="0" y="547056"/>
          <a:ext cx="6035039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Duża złożoność obliczeniowa i pamięciowa</a:t>
          </a:r>
          <a:endParaRPr lang="en-US" sz="2400" kern="1200" dirty="0"/>
        </a:p>
      </dsp:txBody>
      <dsp:txXfrm>
        <a:off x="46606" y="593662"/>
        <a:ext cx="5941827" cy="861507"/>
      </dsp:txXfrm>
    </dsp:sp>
    <dsp:sp modelId="{579E9AD7-BCD2-4C45-9B68-C0148DAF07E8}">
      <dsp:nvSpPr>
        <dsp:cNvPr id="0" name=""/>
        <dsp:cNvSpPr/>
      </dsp:nvSpPr>
      <dsp:spPr>
        <a:xfrm>
          <a:off x="0" y="1570896"/>
          <a:ext cx="6035039" cy="954719"/>
        </a:xfrm>
        <a:prstGeom prst="roundRect">
          <a:avLst/>
        </a:prstGeom>
        <a:solidFill>
          <a:schemeClr val="accent5">
            <a:hueOff val="-762096"/>
            <a:satOff val="4839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Utrata interpretowalności w porównaniu z pojedynczym drzewem decyzyjnym</a:t>
          </a:r>
          <a:endParaRPr lang="en-US" sz="2400" kern="1200"/>
        </a:p>
      </dsp:txBody>
      <dsp:txXfrm>
        <a:off x="46606" y="1617502"/>
        <a:ext cx="5941827" cy="861507"/>
      </dsp:txXfrm>
    </dsp:sp>
    <dsp:sp modelId="{E44B02A1-C4EE-4691-8451-D802E3D2931A}">
      <dsp:nvSpPr>
        <dsp:cNvPr id="0" name=""/>
        <dsp:cNvSpPr/>
      </dsp:nvSpPr>
      <dsp:spPr>
        <a:xfrm>
          <a:off x="0" y="2594735"/>
          <a:ext cx="6035039" cy="954719"/>
        </a:xfrm>
        <a:prstGeom prst="roundRect">
          <a:avLst/>
        </a:prstGeom>
        <a:solidFill>
          <a:schemeClr val="accent5">
            <a:hueOff val="-1524191"/>
            <a:satOff val="9678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Potrzeba dostrojenia parametrów (np. liczby drzew)</a:t>
          </a:r>
          <a:endParaRPr lang="en-US" sz="2400" kern="1200"/>
        </a:p>
      </dsp:txBody>
      <dsp:txXfrm>
        <a:off x="46606" y="2641341"/>
        <a:ext cx="5941827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A75EA-C6A4-45C4-A086-3DD5D5F680ED}" type="datetimeFigureOut">
              <a:rPr lang="pl-PL" smtClean="0"/>
              <a:t>30.01.2025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B0B1B-CCB2-45F2-920B-C256B8209F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618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B0B1B-CCB2-45F2-920B-C256B8209F97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413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B0B1B-CCB2-45F2-920B-C256B8209F97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978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1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0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0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6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6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1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4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8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pic>
        <p:nvPicPr>
          <p:cNvPr id="4" name="Video 3" descr="Small River">
            <a:extLst>
              <a:ext uri="{FF2B5EF4-FFF2-40B4-BE49-F238E27FC236}">
                <a16:creationId xmlns:a16="http://schemas.microsoft.com/office/drawing/2014/main" id="{C1773A9E-8396-9003-D089-8E32061AD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8E985-35A2-0D2F-D759-2C1AEA9EC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GB" noProof="1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9E2D4-4478-8F6B-C09B-83F2BF4CD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en-GB" noProof="1">
                <a:solidFill>
                  <a:srgbClr val="FFFFFF"/>
                </a:solidFill>
              </a:rPr>
              <a:t>Skuteczne przewidywanie dzięki </a:t>
            </a:r>
            <a:br>
              <a:rPr lang="pl-PL" noProof="1">
                <a:solidFill>
                  <a:srgbClr val="FFFFFF"/>
                </a:solidFill>
              </a:rPr>
            </a:br>
            <a:r>
              <a:rPr lang="en-GB" noProof="1">
                <a:solidFill>
                  <a:srgbClr val="FFFFFF"/>
                </a:solidFill>
              </a:rPr>
              <a:t>lasowi decyzyjnemu</a:t>
            </a:r>
          </a:p>
        </p:txBody>
      </p:sp>
    </p:spTree>
    <p:extLst>
      <p:ext uri="{BB962C8B-B14F-4D97-AF65-F5344CB8AC3E}">
        <p14:creationId xmlns:p14="http://schemas.microsoft.com/office/powerpoint/2010/main" val="87708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7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lide 2">
            <a:extLst>
              <a:ext uri="{FF2B5EF4-FFF2-40B4-BE49-F238E27FC236}">
                <a16:creationId xmlns:a16="http://schemas.microsoft.com/office/drawing/2014/main" id="{42698188-5AFF-58DD-CB2E-3CF24F774B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lide 3">
            <a:extLst>
              <a:ext uri="{FF2B5EF4-FFF2-40B4-BE49-F238E27FC236}">
                <a16:creationId xmlns:a16="http://schemas.microsoft.com/office/drawing/2014/main" id="{0060CE40-CC3A-E0E8-0555-D72DC20598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44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C69C07-36A5-299D-E54D-7820793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053936-9F35-9EDF-2B45-9D07644B9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4C12A9CE-09DC-3E6F-E4A6-517221EAE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r="4886" b="-1"/>
          <a:stretch/>
        </p:blipFill>
        <p:spPr>
          <a:xfrm>
            <a:off x="6088792" y="3637928"/>
            <a:ext cx="4309156" cy="2554537"/>
          </a:xfrm>
          <a:prstGeom prst="rect">
            <a:avLst/>
          </a:prstGeom>
        </p:spPr>
      </p:pic>
      <p:pic>
        <p:nvPicPr>
          <p:cNvPr id="5" name="Symbol zastępczy zawartości 5164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84C54EA2-4F23-C224-4676-3FA08414D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30" y="3637929"/>
            <a:ext cx="4309156" cy="2535187"/>
          </a:xfrm>
          <a:prstGeom prst="rect">
            <a:avLst/>
          </a:prstGeom>
        </p:spPr>
      </p:pic>
      <p:pic>
        <p:nvPicPr>
          <p:cNvPr id="6" name="Symbol zastępczy zawartości 5158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7A5F0C5A-1F53-61B8-4AD6-A1532E0A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2" r="4612" b="3"/>
          <a:stretch/>
        </p:blipFill>
        <p:spPr>
          <a:xfrm>
            <a:off x="6088789" y="958809"/>
            <a:ext cx="4309159" cy="2528890"/>
          </a:xfrm>
          <a:prstGeom prst="rect">
            <a:avLst/>
          </a:prstGeom>
        </p:spPr>
      </p:pic>
      <p:pic>
        <p:nvPicPr>
          <p:cNvPr id="7" name="Obraz 6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8168FF40-218E-FFC8-EE8E-C4CB07B18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r="4533" b="1"/>
          <a:stretch/>
        </p:blipFill>
        <p:spPr>
          <a:xfrm>
            <a:off x="1618227" y="958808"/>
            <a:ext cx="4309159" cy="25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BEFD66-B5C7-769B-52D0-221D8035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228484-9200-0ACC-0C49-661AAC24E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Symbol zastępczy zawartości 4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DF9B88B6-1256-DE9D-EC31-6ABB9BFB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92" y="3637928"/>
            <a:ext cx="4328337" cy="2164168"/>
          </a:xfrm>
          <a:prstGeom prst="rect">
            <a:avLst/>
          </a:prstGeom>
        </p:spPr>
      </p:pic>
      <p:pic>
        <p:nvPicPr>
          <p:cNvPr id="5" name="Obraz 4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72DE5149-9449-FFD6-7C30-B732BF6E6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71" y="3637930"/>
            <a:ext cx="4152514" cy="2164168"/>
          </a:xfrm>
          <a:prstGeom prst="rect">
            <a:avLst/>
          </a:prstGeom>
        </p:spPr>
      </p:pic>
      <p:pic>
        <p:nvPicPr>
          <p:cNvPr id="6" name="Obraz 5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8CE56C83-31DA-8ADF-9193-1B731D7BA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89" y="1323530"/>
            <a:ext cx="4328336" cy="2164167"/>
          </a:xfrm>
          <a:prstGeom prst="rect">
            <a:avLst/>
          </a:prstGeom>
        </p:spPr>
      </p:pic>
      <p:pic>
        <p:nvPicPr>
          <p:cNvPr id="7" name="Obraz 6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3EC25287-AAAF-E84F-6601-FC6771572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70" y="1323515"/>
            <a:ext cx="4152515" cy="21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4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916C18-CA86-1DA8-C250-70B32AD1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5AE822-C6CC-7311-D5F3-97AC3B7D1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F0FDEAD4-886B-232E-820A-FC01FA904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88" y="3632730"/>
            <a:ext cx="4328366" cy="2164182"/>
          </a:xfrm>
          <a:prstGeom prst="rect">
            <a:avLst/>
          </a:prstGeom>
        </p:spPr>
      </p:pic>
      <p:pic>
        <p:nvPicPr>
          <p:cNvPr id="5" name="Symbol zastępczy zawartości 4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D77FAB71-9B04-F275-C7C1-AB28EEA6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46" y="3637929"/>
            <a:ext cx="4152539" cy="2158983"/>
          </a:xfrm>
          <a:prstGeom prst="rect">
            <a:avLst/>
          </a:prstGeom>
        </p:spPr>
      </p:pic>
      <p:pic>
        <p:nvPicPr>
          <p:cNvPr id="6" name="Obraz 5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65D4F1DE-4FCE-5DFC-A39D-88CBAFC8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89" y="1323515"/>
            <a:ext cx="4328365" cy="2164182"/>
          </a:xfrm>
          <a:prstGeom prst="rect">
            <a:avLst/>
          </a:prstGeom>
        </p:spPr>
      </p:pic>
      <p:pic>
        <p:nvPicPr>
          <p:cNvPr id="7" name="Obraz 6" descr="Obraz zawierający tekst, zrzut ekranu, linia, Równolegle&#10;&#10;Opis wygenerowany automatycznie">
            <a:extLst>
              <a:ext uri="{FF2B5EF4-FFF2-40B4-BE49-F238E27FC236}">
                <a16:creationId xmlns:a16="http://schemas.microsoft.com/office/drawing/2014/main" id="{FE70CF45-1B33-FD32-57A8-3EA2D1915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45" y="1323516"/>
            <a:ext cx="4152540" cy="21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0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B3656B-3788-4D18-5621-38937566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Dziękujemy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F2C820-158D-920F-B088-EBE2127D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Maciej Molik</a:t>
            </a:r>
          </a:p>
          <a:p>
            <a:r>
              <a:rPr lang="pl-PL" dirty="0"/>
              <a:t>Maksymilian </a:t>
            </a:r>
          </a:p>
        </p:txBody>
      </p:sp>
    </p:spTree>
    <p:extLst>
      <p:ext uri="{BB962C8B-B14F-4D97-AF65-F5344CB8AC3E}">
        <p14:creationId xmlns:p14="http://schemas.microsoft.com/office/powerpoint/2010/main" val="174683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pic>
        <p:nvPicPr>
          <p:cNvPr id="5" name="Picture 4" descr="Vibrant green forest">
            <a:extLst>
              <a:ext uri="{FF2B5EF4-FFF2-40B4-BE49-F238E27FC236}">
                <a16:creationId xmlns:a16="http://schemas.microsoft.com/office/drawing/2014/main" id="{AAA468DE-58D5-7C6C-03F9-2FA90193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94" r="16296" b="-1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C41BA-318F-B007-4234-AF5AADA9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GB" noProof="1"/>
              <a:t>Wprowadzenie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7D03-2D63-12B7-4C63-E7EC80531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noProof="1"/>
              <a:t>Random Forest </a:t>
            </a:r>
            <a:r>
              <a:rPr lang="en-GB" sz="1800" noProof="1"/>
              <a:t>to algorytm uczenia maszynowego należący do grupy metod nadzorowanych. Jest wykorzystywany zarówno do klasyfikacji, jak i regresji. Jego nazwa nawiązuje do lasu („forest”) składającego się z wielu drzew decyzyjnych („decision trees”).</a:t>
            </a:r>
          </a:p>
          <a:p>
            <a:pPr marL="0" indent="0">
              <a:buNone/>
            </a:pPr>
            <a:endParaRPr lang="en-GB" sz="1800" noProof="1"/>
          </a:p>
        </p:txBody>
      </p:sp>
    </p:spTree>
    <p:extLst>
      <p:ext uri="{BB962C8B-B14F-4D97-AF65-F5344CB8AC3E}">
        <p14:creationId xmlns:p14="http://schemas.microsoft.com/office/powerpoint/2010/main" val="312923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CB02A-24D6-77D7-F97F-CBB5E89E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GB" noProof="1"/>
              <a:t>Zasada działania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B3A2-2F33-4B96-73A2-7D54B07A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GB" sz="1800" noProof="1"/>
              <a:t>Tworzenie wielu drzew decyzyjnych na podstawie losowych próbek danych.</a:t>
            </a:r>
          </a:p>
          <a:p>
            <a:r>
              <a:rPr lang="en-GB" sz="1800" noProof="1"/>
              <a:t>Każde drzewo generuje swoją predykcję.</a:t>
            </a:r>
          </a:p>
          <a:p>
            <a:r>
              <a:rPr lang="en-GB" sz="1800" noProof="1"/>
              <a:t>W przypadku klasyfikacji wybierana jest klasa najczęściej przewidywana (głosowanie większościowe).</a:t>
            </a:r>
          </a:p>
          <a:p>
            <a:r>
              <a:rPr lang="en-GB" sz="1800" noProof="1"/>
              <a:t>Dla regresji wyniki są średnią przewidywań wszystkich drzew.</a:t>
            </a:r>
          </a:p>
          <a:p>
            <a:endParaRPr lang="en-GB" sz="1800" noProof="1"/>
          </a:p>
          <a:p>
            <a:pPr marL="0" indent="0">
              <a:buNone/>
            </a:pPr>
            <a:endParaRPr lang="en-GB" sz="1800" noProof="1"/>
          </a:p>
        </p:txBody>
      </p:sp>
      <p:pic>
        <p:nvPicPr>
          <p:cNvPr id="1027" name="Picture 3" descr="Guide to Random Forest Classification and Regression Algorithms">
            <a:extLst>
              <a:ext uri="{FF2B5EF4-FFF2-40B4-BE49-F238E27FC236}">
                <a16:creationId xmlns:a16="http://schemas.microsoft.com/office/drawing/2014/main" id="{42716764-5885-E4A9-B96B-11C869AF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" y="1792223"/>
            <a:ext cx="6113926" cy="36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9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48292-6D87-A997-5065-06AEF555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drzewa</a:t>
            </a:r>
            <a:r>
              <a:rPr lang="en-GB" dirty="0"/>
              <a:t> </a:t>
            </a:r>
            <a:r>
              <a:rPr lang="en-GB" dirty="0" err="1"/>
              <a:t>decyzyjne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7397-20D0-156E-4A6F-5D185AEB1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l-PL" sz="1700" dirty="0"/>
              <a:t>Drzewa decyzyjne to struktury przypominające diagramy przepływowe, gdzie rozróżniamy węzły, gałęzie i liście: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Każdy węzeł reprezentuje pytanie lub warunek dotyczący cechy danych.</a:t>
            </a:r>
          </a:p>
          <a:p>
            <a:pPr>
              <a:lnSpc>
                <a:spcPct val="110000"/>
              </a:lnSpc>
            </a:pPr>
            <a:r>
              <a:rPr lang="pl-PL" sz="1700" dirty="0"/>
              <a:t>Gałęzie prowadzą do kolejnych węzłów na podstawie odpowiedzi „tak” lub „nie”.</a:t>
            </a:r>
          </a:p>
          <a:p>
            <a:pPr>
              <a:lnSpc>
                <a:spcPct val="110000"/>
              </a:lnSpc>
            </a:pPr>
            <a:r>
              <a:rPr lang="en-GB" sz="1700" dirty="0" err="1"/>
              <a:t>Liście</a:t>
            </a:r>
            <a:r>
              <a:rPr lang="en-GB" sz="1700" dirty="0"/>
              <a:t> </a:t>
            </a:r>
            <a:r>
              <a:rPr lang="en-GB" sz="1700" dirty="0" err="1"/>
              <a:t>zawierają</a:t>
            </a:r>
            <a:r>
              <a:rPr lang="en-GB" sz="1700" dirty="0"/>
              <a:t> </a:t>
            </a:r>
            <a:r>
              <a:rPr lang="en-GB" sz="1700" dirty="0" err="1"/>
              <a:t>ostateczne</a:t>
            </a:r>
            <a:r>
              <a:rPr lang="en-GB" sz="1700" dirty="0"/>
              <a:t> </a:t>
            </a:r>
            <a:r>
              <a:rPr lang="en-GB" sz="1700" dirty="0" err="1"/>
              <a:t>przewidywania</a:t>
            </a:r>
            <a:r>
              <a:rPr lang="en-GB" sz="1700" dirty="0"/>
              <a:t>.</a:t>
            </a:r>
            <a:endParaRPr lang="pl-PL" sz="1700" dirty="0"/>
          </a:p>
          <a:p>
            <a:pPr>
              <a:lnSpc>
                <a:spcPct val="110000"/>
              </a:lnSpc>
            </a:pPr>
            <a:endParaRPr lang="pl-PL" sz="1700" dirty="0"/>
          </a:p>
          <a:p>
            <a:pPr marL="0" indent="0">
              <a:lnSpc>
                <a:spcPct val="110000"/>
              </a:lnSpc>
              <a:buNone/>
            </a:pPr>
            <a:endParaRPr lang="pl-PL" sz="1700" dirty="0"/>
          </a:p>
        </p:txBody>
      </p:sp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816C9E6A-2A5C-A668-F42D-FAF31051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6" y="1114923"/>
            <a:ext cx="5190229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3EBF4-B1DA-4FE4-04BD-B327FC2A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7633209" cy="1097280"/>
          </a:xfrm>
        </p:spPr>
        <p:txBody>
          <a:bodyPr anchor="t">
            <a:normAutofit fontScale="90000"/>
          </a:bodyPr>
          <a:lstStyle/>
          <a:p>
            <a:r>
              <a:rPr lang="pl-PL" dirty="0" err="1"/>
              <a:t>Bagging</a:t>
            </a:r>
            <a:r>
              <a:rPr lang="pl-PL" dirty="0"/>
              <a:t> i losowy wybór cech</a:t>
            </a:r>
            <a:br>
              <a:rPr lang="pl-PL" dirty="0"/>
            </a:br>
            <a:br>
              <a:rPr lang="pl-PL" sz="3600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67DF-95AA-33FA-C573-F94FA3EB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2" y="1514776"/>
            <a:ext cx="5546770" cy="45720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pl-PL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800" b="1" dirty="0" err="1"/>
              <a:t>Bagging</a:t>
            </a:r>
            <a:r>
              <a:rPr lang="pl-PL" sz="1800" b="1" dirty="0"/>
              <a:t> (</a:t>
            </a:r>
            <a:r>
              <a:rPr lang="pl-PL" sz="1800" b="1" dirty="0" err="1"/>
              <a:t>Bootstrap</a:t>
            </a:r>
            <a:r>
              <a:rPr lang="pl-PL" sz="1800" b="1" dirty="0"/>
              <a:t> </a:t>
            </a:r>
            <a:r>
              <a:rPr lang="pl-PL" sz="1800" b="1" dirty="0" err="1"/>
              <a:t>Aggregating</a:t>
            </a:r>
            <a:r>
              <a:rPr lang="pl-PL" sz="1800" b="1" dirty="0"/>
              <a:t>)</a:t>
            </a:r>
            <a:r>
              <a:rPr lang="pl-PL" sz="1800" dirty="0"/>
              <a:t>: Każde drzewo decyzyjne jest trenowane na losowej </a:t>
            </a:r>
            <a:r>
              <a:rPr lang="pl-PL" sz="1800" dirty="0" err="1"/>
              <a:t>podpróbie</a:t>
            </a:r>
            <a:r>
              <a:rPr lang="pl-PL" sz="1800" dirty="0"/>
              <a:t> danych.</a:t>
            </a:r>
          </a:p>
          <a:p>
            <a:pPr marL="0" indent="0">
              <a:buNone/>
            </a:pPr>
            <a:endParaRPr lang="pl-PL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800" b="1" dirty="0"/>
              <a:t>Losowy wybór cech:</a:t>
            </a:r>
            <a:r>
              <a:rPr lang="pl-PL" sz="1800" dirty="0"/>
              <a:t> Przy podejmowaniu decyzji na każdym węźle drzewa wybierana jest losowa podgrupa cech, co zwiększa różnorodność drzew i poprawia dokładność modelu.</a:t>
            </a:r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2050" name="Picture 2" descr="Bagging (Bootstrap Aggregation) - Definition, How It Works">
            <a:extLst>
              <a:ext uri="{FF2B5EF4-FFF2-40B4-BE49-F238E27FC236}">
                <a16:creationId xmlns:a16="http://schemas.microsoft.com/office/drawing/2014/main" id="{FBCC6DCD-CB43-F019-5743-EF783B2D1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679" y="2682225"/>
            <a:ext cx="5100322" cy="21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4F93A-8BEA-A942-82EE-3D79DC118E01}"/>
              </a:ext>
            </a:extLst>
          </p:cNvPr>
          <p:cNvSpPr txBox="1"/>
          <p:nvPr/>
        </p:nvSpPr>
        <p:spPr>
          <a:xfrm>
            <a:off x="614678" y="1191611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0" dirty="0"/>
              <a:t>Są jednymi z największych zalet algorytmu </a:t>
            </a:r>
          </a:p>
          <a:p>
            <a:r>
              <a:rPr lang="pl-PL" sz="1800" b="0" dirty="0" err="1"/>
              <a:t>Random</a:t>
            </a:r>
            <a:r>
              <a:rPr lang="pl-PL" sz="1800" b="0" dirty="0"/>
              <a:t> </a:t>
            </a:r>
            <a:r>
              <a:rPr lang="pl-PL" sz="1800" b="0" dirty="0" err="1"/>
              <a:t>Forest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51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639AA-E922-38E4-50D4-CE72A1B5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Zalety algorytmu Random Forest</a:t>
            </a:r>
            <a:endParaRPr lang="pl-P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4161A6-EB1A-3D76-CB24-509C370EE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5633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1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F1C03-3E71-20CC-E302-BAB704F3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Wady </a:t>
            </a:r>
            <a:r>
              <a:rPr lang="en-US" dirty="0" err="1"/>
              <a:t>algorytmu</a:t>
            </a:r>
            <a:r>
              <a:rPr lang="en-US" dirty="0"/>
              <a:t> Random Forest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722967-BB05-A955-2413-ACD1C534C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363825"/>
              </p:ext>
            </p:extLst>
          </p:nvPr>
        </p:nvGraphicFramePr>
        <p:xfrm>
          <a:off x="3078480" y="1976056"/>
          <a:ext cx="6035040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9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lide 0">
            <a:extLst>
              <a:ext uri="{FF2B5EF4-FFF2-40B4-BE49-F238E27FC236}">
                <a16:creationId xmlns:a16="http://schemas.microsoft.com/office/drawing/2014/main" id="{283E2F0D-67D7-CDE2-E553-14C62AAC6B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04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4">
            <a:extLst>
              <a:ext uri="{FF2B5EF4-FFF2-40B4-BE49-F238E27FC236}">
                <a16:creationId xmlns:a16="http://schemas.microsoft.com/office/drawing/2014/main" id="{6D48EA17-F2CF-2F98-FC06-DBB6A2AEC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D3D4267-6754-E656-C65D-257297D4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2050" name="Picture 2" descr="Slide 1">
            <a:extLst>
              <a:ext uri="{FF2B5EF4-FFF2-40B4-BE49-F238E27FC236}">
                <a16:creationId xmlns:a16="http://schemas.microsoft.com/office/drawing/2014/main" id="{79E4CF62-D771-839F-27E5-0856BA3B2E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21"/>
          <a:stretch/>
        </p:blipFill>
        <p:spPr bwMode="auto">
          <a:xfrm>
            <a:off x="133896" y="136321"/>
            <a:ext cx="11924208" cy="65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6646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35371F"/>
      </a:dk2>
      <a:lt2>
        <a:srgbClr val="E8E2E3"/>
      </a:lt2>
      <a:accent1>
        <a:srgbClr val="23B593"/>
      </a:accent1>
      <a:accent2>
        <a:srgbClr val="17B84F"/>
      </a:accent2>
      <a:accent3>
        <a:srgbClr val="2EB924"/>
      </a:accent3>
      <a:accent4>
        <a:srgbClr val="63B517"/>
      </a:accent4>
      <a:accent5>
        <a:srgbClr val="9AA820"/>
      </a:accent5>
      <a:accent6>
        <a:srgbClr val="CF951A"/>
      </a:accent6>
      <a:hlink>
        <a:srgbClr val="728B2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Panoramiczny</PresentationFormat>
  <Paragraphs>35</Paragraphs>
  <Slides>15</Slides>
  <Notes>2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Aptos</vt:lpstr>
      <vt:lpstr>Arial</vt:lpstr>
      <vt:lpstr>Neue Haas Grotesk Text Pro</vt:lpstr>
      <vt:lpstr>VanillaVTI</vt:lpstr>
      <vt:lpstr>Random Forest</vt:lpstr>
      <vt:lpstr>Wprowadzenie</vt:lpstr>
      <vt:lpstr>Zasada działania</vt:lpstr>
      <vt:lpstr>Czym są drzewa decyzyjne?</vt:lpstr>
      <vt:lpstr>Bagging i losowy wybór cech  </vt:lpstr>
      <vt:lpstr>Zalety algorytmu Random Forest</vt:lpstr>
      <vt:lpstr>Wady algorytmu Random Forest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Maksymilian Mazur</dc:creator>
  <cp:lastModifiedBy>Maciej Molik</cp:lastModifiedBy>
  <cp:revision>7</cp:revision>
  <dcterms:created xsi:type="dcterms:W3CDTF">2025-01-30T16:45:32Z</dcterms:created>
  <dcterms:modified xsi:type="dcterms:W3CDTF">2025-01-30T22:09:50Z</dcterms:modified>
</cp:coreProperties>
</file>